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18"/>
  </p:notesMasterIdLst>
  <p:sldIdLst>
    <p:sldId id="256" r:id="rId2"/>
    <p:sldId id="273" r:id="rId3"/>
    <p:sldId id="272" r:id="rId4"/>
    <p:sldId id="259" r:id="rId5"/>
    <p:sldId id="276" r:id="rId6"/>
    <p:sldId id="281" r:id="rId7"/>
    <p:sldId id="282" r:id="rId8"/>
    <p:sldId id="277" r:id="rId9"/>
    <p:sldId id="280" r:id="rId10"/>
    <p:sldId id="260" r:id="rId11"/>
    <p:sldId id="278" r:id="rId12"/>
    <p:sldId id="279" r:id="rId13"/>
    <p:sldId id="284" r:id="rId14"/>
    <p:sldId id="283" r:id="rId15"/>
    <p:sldId id="262" r:id="rId16"/>
    <p:sldId id="265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92"/>
    <p:restoredTop sz="94671"/>
  </p:normalViewPr>
  <p:slideViewPr>
    <p:cSldViewPr>
      <p:cViewPr>
        <p:scale>
          <a:sx n="107" d="100"/>
          <a:sy n="107" d="100"/>
        </p:scale>
        <p:origin x="-1734" y="-1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370947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651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0998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4304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740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56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680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466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67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3375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761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1592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7100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8992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386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883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7941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2pPr>
            <a:lvl3pPr lvl="2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3pPr>
            <a:lvl4pPr lvl="3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4pPr>
            <a:lvl5pPr lvl="4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5pPr>
            <a:lvl6pPr lvl="5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6pPr>
            <a:lvl7pPr lvl="6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7pPr>
            <a:lvl8pPr lvl="7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8pPr>
            <a:lvl9pPr lvl="8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2" name="Shape 12" descr="download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8100" y="357499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8" name="Shape 6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655200" y="1417200"/>
            <a:ext cx="54300" cy="13632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Font typeface="Helvetica Neue"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18" name="Shape 1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1261050" y="905750"/>
            <a:ext cx="5404500" cy="2744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Clr>
                <a:srgbClr val="562457"/>
              </a:buClr>
              <a:buSzPct val="100000"/>
              <a:buFont typeface="Helvetica Neue"/>
              <a:defRPr sz="3000" i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/>
          <p:nvPr/>
        </p:nvSpPr>
        <p:spPr>
          <a:xfrm>
            <a:off x="439873" y="589943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 b="1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</a:p>
        </p:txBody>
      </p:sp>
      <p:sp>
        <p:nvSpPr>
          <p:cNvPr id="23" name="Shape 23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4" name="Shape 24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Font typeface="Helvetica Neue"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9" name="Shape 29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92025" y="1584700"/>
            <a:ext cx="3407100" cy="321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244900" y="1584700"/>
            <a:ext cx="3407099" cy="321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5" name="Shape 3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colo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/>
          <p:nvPr/>
        </p:nvSpPr>
        <p:spPr>
          <a:xfrm>
            <a:off x="579000" y="579000"/>
            <a:ext cx="54300" cy="675599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0" name="Shape 50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1" name="Shape 51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half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defRPr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5" name="Shape 55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background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8" name="Shape 5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499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360"/>
              </a:spcBef>
              <a:buSzPct val="100000"/>
              <a:buNone/>
              <a:defRPr sz="1400"/>
            </a:lvl1pPr>
          </a:lstStyle>
          <a:p>
            <a:endParaRPr/>
          </a:p>
        </p:txBody>
      </p:sp>
      <p:sp>
        <p:nvSpPr>
          <p:cNvPr id="61" name="Shape 6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2" name="Shape 6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SzPct val="100000"/>
              <a:buFont typeface="Helvetica Neue"/>
              <a:buNone/>
              <a:defRPr sz="2600" b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099" cy="314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562457"/>
              </a:buClr>
              <a:buSzPct val="100000"/>
              <a:buFont typeface="Helvetica Neue"/>
              <a:buChar char="▪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▫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▸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/>
          <p:nvPr/>
        </p:nvSpPr>
        <p:spPr>
          <a:xfrm flipH="1">
            <a:off x="8575068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6" r:id="rId7"/>
    <p:sldLayoutId id="2147483657" r:id="rId8"/>
    <p:sldLayoutId id="2147483658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tiff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www.meetup.com/rladies-munich/" TargetMode="External"/><Relationship Id="rId7" Type="http://schemas.openxmlformats.org/officeDocument/2006/relationships/hyperlink" Target="https://rladies-munich.slack.com/messages/C5GERAFAT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facebook.com/RLadiesMunich/" TargetMode="External"/><Relationship Id="rId11" Type="http://schemas.openxmlformats.org/officeDocument/2006/relationships/image" Target="../media/image22.png"/><Relationship Id="rId5" Type="http://schemas.openxmlformats.org/officeDocument/2006/relationships/hyperlink" Target="https://twitter.com/RLadiesMunich" TargetMode="External"/><Relationship Id="rId10" Type="http://schemas.openxmlformats.org/officeDocument/2006/relationships/image" Target="../media/image21.png"/><Relationship Id="rId4" Type="http://schemas.openxmlformats.org/officeDocument/2006/relationships/hyperlink" Target="https://www.instagram.com/rladiesmunich/" TargetMode="External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melamatias/RLadies_MUC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://tutorials.iq.harvard.edu/R/Rgraphics/Rgraphics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://tutorials.iq.harvard.edu/R/Rgraphics/Rgraphics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smtClean="0"/>
              <a:t>#2 </a:t>
            </a:r>
            <a:br>
              <a:rPr lang="es-ES" dirty="0" smtClean="0"/>
            </a:br>
            <a:r>
              <a:rPr lang="es-ES" dirty="0" err="1" smtClean="0"/>
              <a:t>Making</a:t>
            </a:r>
            <a:r>
              <a:rPr lang="es-ES" dirty="0" smtClean="0"/>
              <a:t> </a:t>
            </a:r>
            <a:r>
              <a:rPr lang="es-ES" dirty="0" err="1" smtClean="0"/>
              <a:t>fRiends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: ggplot2</a:t>
            </a:r>
            <a:endParaRPr lang="en" dirty="0"/>
          </a:p>
        </p:txBody>
      </p:sp>
      <p:sp>
        <p:nvSpPr>
          <p:cNvPr id="74" name="Shape 74"/>
          <p:cNvSpPr txBox="1"/>
          <p:nvPr/>
        </p:nvSpPr>
        <p:spPr>
          <a:xfrm>
            <a:off x="579000" y="368875"/>
            <a:ext cx="4367700" cy="95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ourier"/>
                <a:ea typeface="Courier"/>
                <a:cs typeface="Courier"/>
                <a:sym typeface="Courier"/>
              </a:rPr>
              <a:t>rladies_global 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  filter</a:t>
            </a:r>
            <a:r>
              <a:rPr lang="en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dirty="0">
                <a:latin typeface="Courier"/>
                <a:ea typeface="Courier"/>
                <a:cs typeface="Courier"/>
                <a:sym typeface="Courier"/>
              </a:rPr>
              <a:t>city </a:t>
            </a:r>
            <a:r>
              <a:rPr lang="en" dirty="0" smtClean="0">
                <a:latin typeface="Courier"/>
                <a:ea typeface="Courier"/>
                <a:cs typeface="Courier"/>
                <a:sym typeface="Courier"/>
              </a:rPr>
              <a:t>== </a:t>
            </a:r>
            <a:r>
              <a:rPr lang="en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’</a:t>
            </a:r>
            <a:r>
              <a:rPr lang="es-ES" dirty="0" err="1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Munich</a:t>
            </a:r>
            <a:r>
              <a:rPr lang="en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'</a:t>
            </a:r>
            <a:r>
              <a:rPr lang="en" dirty="0" smtClean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lang="en" dirty="0">
              <a:solidFill>
                <a:srgbClr val="687687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1261050" y="905750"/>
            <a:ext cx="7559422" cy="1641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dirty="0"/>
              <a:t>The emphasis in ggplot2 is reducing the amount of thinking time by making it easier to go from the plot in your brain to the plot on the </a:t>
            </a:r>
            <a:r>
              <a:rPr lang="en" dirty="0" smtClean="0"/>
              <a:t>page</a:t>
            </a:r>
            <a:r>
              <a:rPr lang="es-ES" dirty="0" smtClean="0"/>
              <a:t>”</a:t>
            </a:r>
            <a:endParaRPr lang="en" dirty="0"/>
          </a:p>
        </p:txBody>
      </p:sp>
      <p:sp>
        <p:nvSpPr>
          <p:cNvPr id="105" name="Shape 105"/>
          <p:cNvSpPr txBox="1"/>
          <p:nvPr/>
        </p:nvSpPr>
        <p:spPr>
          <a:xfrm>
            <a:off x="1403648" y="2859782"/>
            <a:ext cx="6336704" cy="4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600"/>
              </a:spcBef>
            </a:pPr>
            <a:r>
              <a:rPr lang="en" sz="1200" i="1" dirty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—Hadley </a:t>
            </a:r>
            <a:r>
              <a:rPr lang="en" sz="1200" i="1" dirty="0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Wickham</a:t>
            </a:r>
            <a:r>
              <a:rPr lang="es-ES" sz="1200" i="1" dirty="0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2012</a:t>
            </a:r>
          </a:p>
          <a:p>
            <a:pPr lvl="0" algn="r">
              <a:spcBef>
                <a:spcPts val="600"/>
              </a:spcBef>
            </a:pPr>
            <a:r>
              <a:rPr lang="en" sz="1200" i="1" dirty="0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s-ES" sz="1200" i="1" dirty="0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 </a:t>
            </a:r>
            <a:r>
              <a:rPr lang="es-ES" sz="1200" i="1" dirty="0" err="1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cited</a:t>
            </a:r>
            <a:r>
              <a:rPr lang="es-ES" sz="1200" i="1" dirty="0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 </a:t>
            </a:r>
            <a:r>
              <a:rPr lang="es-ES" sz="1200" i="1" dirty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Christine </a:t>
            </a:r>
            <a:r>
              <a:rPr lang="es-ES" sz="1200" i="1" dirty="0" err="1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Zhang’s</a:t>
            </a:r>
            <a:r>
              <a:rPr lang="es-ES" sz="1200" i="1" dirty="0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“</a:t>
            </a:r>
            <a:r>
              <a:rPr lang="es-ES" sz="1200" i="1" dirty="0" err="1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Storytelling</a:t>
            </a:r>
            <a:r>
              <a:rPr lang="es-ES" sz="1200" i="1" dirty="0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ES" sz="1200" i="1" dirty="0" err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lang="es-ES" sz="1200" i="1" dirty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-ES" sz="1200" i="1" dirty="0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Data” Workshop </a:t>
            </a:r>
            <a:r>
              <a:rPr lang="es-ES" sz="1200" i="1" dirty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 Boston </a:t>
            </a:r>
            <a:r>
              <a:rPr lang="es-ES" sz="1200" i="1" dirty="0" err="1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University</a:t>
            </a:r>
            <a:r>
              <a:rPr lang="es-ES" sz="1200" i="1" dirty="0" smtClean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8133946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smtClean="0"/>
              <a:t>4</a:t>
            </a:r>
            <a:r>
              <a:rPr lang="en" dirty="0" smtClean="0"/>
              <a:t>.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s-ES" dirty="0" smtClean="0"/>
              <a:t> </a:t>
            </a:r>
            <a:endParaRPr lang="en" dirty="0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902550" y="2607960"/>
            <a:ext cx="76320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 smtClean="0"/>
              <a:t>(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hands-on</a:t>
            </a:r>
            <a:r>
              <a:rPr lang="es-ES" dirty="0" smtClean="0"/>
              <a:t> </a:t>
            </a:r>
            <a:r>
              <a:rPr lang="es-ES" dirty="0" err="1" smtClean="0"/>
              <a:t>stuff</a:t>
            </a:r>
            <a:r>
              <a:rPr lang="es-ES" dirty="0" smtClean="0"/>
              <a:t>!)</a:t>
            </a:r>
            <a:endParaRPr lang="en" dirty="0"/>
          </a:p>
        </p:txBody>
      </p:sp>
      <p:sp>
        <p:nvSpPr>
          <p:cNvPr id="2" name="Rectangle 1"/>
          <p:cNvSpPr/>
          <p:nvPr/>
        </p:nvSpPr>
        <p:spPr>
          <a:xfrm>
            <a:off x="902550" y="1830809"/>
            <a:ext cx="1082348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7000" dirty="0">
                <a:latin typeface="Titillium Web"/>
                <a:ea typeface="Titillium Web"/>
                <a:cs typeface="Titillium Web"/>
                <a:sym typeface="Titillium Web"/>
              </a:rPr>
              <a:t>🎨</a:t>
            </a:r>
            <a:endParaRPr lang="en-US" sz="7000" dirty="0"/>
          </a:p>
        </p:txBody>
      </p:sp>
    </p:spTree>
    <p:extLst>
      <p:ext uri="{BB962C8B-B14F-4D97-AF65-F5344CB8AC3E}">
        <p14:creationId xmlns:p14="http://schemas.microsoft.com/office/powerpoint/2010/main" val="94929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4456039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/>
              <a:t>Dataset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r>
              <a:rPr lang="es-ES" dirty="0" err="1" smtClean="0">
                <a:solidFill>
                  <a:srgbClr val="88398A"/>
                </a:solidFill>
              </a:rPr>
              <a:t>Inside</a:t>
            </a:r>
            <a:r>
              <a:rPr lang="es-ES" dirty="0" smtClean="0">
                <a:solidFill>
                  <a:srgbClr val="88398A"/>
                </a:solidFill>
              </a:rPr>
              <a:t> </a:t>
            </a:r>
            <a:r>
              <a:rPr lang="es-ES" dirty="0" err="1" smtClean="0">
                <a:solidFill>
                  <a:srgbClr val="88398A"/>
                </a:solidFill>
              </a:rPr>
              <a:t>Airbnb</a:t>
            </a:r>
            <a:r>
              <a:rPr lang="es-ES" dirty="0" smtClean="0">
                <a:solidFill>
                  <a:srgbClr val="88398A"/>
                </a:solidFill>
              </a:rPr>
              <a:t> </a:t>
            </a:r>
            <a:endParaRPr lang="en" dirty="0">
              <a:solidFill>
                <a:srgbClr val="88398A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1360431"/>
            <a:ext cx="5847092" cy="378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99684" y="0"/>
            <a:ext cx="4456039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/>
              <a:t>Some</a:t>
            </a:r>
            <a:r>
              <a:rPr lang="es-ES" dirty="0" smtClean="0"/>
              <a:t> </a:t>
            </a:r>
            <a:r>
              <a:rPr lang="es-ES" dirty="0" err="1" smtClean="0">
                <a:solidFill>
                  <a:srgbClr val="88398A"/>
                </a:solidFill>
              </a:rPr>
              <a:t>cool</a:t>
            </a:r>
            <a:r>
              <a:rPr lang="es-ES" dirty="0" smtClean="0">
                <a:solidFill>
                  <a:srgbClr val="88398A"/>
                </a:solidFill>
              </a:rPr>
              <a:t> ggplot2s</a:t>
            </a:r>
            <a:endParaRPr lang="en" dirty="0">
              <a:solidFill>
                <a:srgbClr val="88398A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38896">
            <a:off x="423505" y="818105"/>
            <a:ext cx="3863849" cy="28538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07812">
            <a:off x="5118167" y="357136"/>
            <a:ext cx="3616818" cy="2644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7944" y="2518916"/>
            <a:ext cx="3573555" cy="26245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631" y="4195267"/>
            <a:ext cx="589577" cy="5895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174" y="4195267"/>
            <a:ext cx="589577" cy="5895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6322" y="4195267"/>
            <a:ext cx="589577" cy="58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7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ctrTitle" idx="4294967295"/>
          </p:nvPr>
        </p:nvSpPr>
        <p:spPr>
          <a:xfrm>
            <a:off x="179512" y="2555099"/>
            <a:ext cx="8604448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sz="4000" dirty="0" err="1" smtClean="0">
                <a:solidFill>
                  <a:srgbClr val="88398A"/>
                </a:solidFill>
              </a:rPr>
              <a:t>We’re</a:t>
            </a:r>
            <a:r>
              <a:rPr lang="es-ES" sz="4000" dirty="0" smtClean="0">
                <a:solidFill>
                  <a:srgbClr val="88398A"/>
                </a:solidFill>
              </a:rPr>
              <a:t> </a:t>
            </a:r>
            <a:r>
              <a:rPr lang="es-ES" sz="4000" dirty="0" err="1" smtClean="0">
                <a:solidFill>
                  <a:srgbClr val="88398A"/>
                </a:solidFill>
              </a:rPr>
              <a:t>Daloha</a:t>
            </a:r>
            <a:r>
              <a:rPr lang="es-ES" sz="4000" dirty="0" smtClean="0">
                <a:solidFill>
                  <a:srgbClr val="88398A"/>
                </a:solidFill>
              </a:rPr>
              <a:t>, Dan, Maggie &amp; </a:t>
            </a:r>
            <a:r>
              <a:rPr lang="es-ES" sz="4000" dirty="0" err="1" smtClean="0">
                <a:solidFill>
                  <a:srgbClr val="88398A"/>
                </a:solidFill>
              </a:rPr>
              <a:t>Pam</a:t>
            </a:r>
            <a:endParaRPr lang="en" sz="4000" dirty="0">
              <a:solidFill>
                <a:srgbClr val="88398A"/>
              </a:solidFill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subTitle" idx="4294967295"/>
          </p:nvPr>
        </p:nvSpPr>
        <p:spPr>
          <a:xfrm>
            <a:off x="395537" y="3219822"/>
            <a:ext cx="7849316" cy="99015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s-ES" sz="2000" dirty="0" err="1" smtClean="0">
                <a:solidFill>
                  <a:srgbClr val="000000"/>
                </a:solidFill>
              </a:rPr>
              <a:t>We</a:t>
            </a:r>
            <a:r>
              <a:rPr lang="es-ES" sz="2000" dirty="0">
                <a:solidFill>
                  <a:srgbClr val="000000"/>
                </a:solidFill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</a:rPr>
              <a:t>recently</a:t>
            </a:r>
            <a:r>
              <a:rPr lang="es-ES" sz="2000" dirty="0" smtClean="0">
                <a:solidFill>
                  <a:srgbClr val="000000"/>
                </a:solidFill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</a:rPr>
              <a:t>joined</a:t>
            </a:r>
            <a:r>
              <a:rPr lang="es-ES" sz="2000" dirty="0" smtClean="0">
                <a:solidFill>
                  <a:srgbClr val="000000"/>
                </a:solidFill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</a:rPr>
              <a:t>forces</a:t>
            </a:r>
            <a:r>
              <a:rPr lang="es-ES" sz="2000" dirty="0" smtClean="0">
                <a:solidFill>
                  <a:srgbClr val="000000"/>
                </a:solidFill>
              </a:rPr>
              <a:t> to </a:t>
            </a:r>
            <a:r>
              <a:rPr lang="es-ES" sz="2000" dirty="0" err="1" smtClean="0">
                <a:solidFill>
                  <a:srgbClr val="000000"/>
                </a:solidFill>
              </a:rPr>
              <a:t>make</a:t>
            </a:r>
            <a:r>
              <a:rPr lang="es-ES" sz="2000" dirty="0" smtClean="0">
                <a:solidFill>
                  <a:srgbClr val="000000"/>
                </a:solidFill>
              </a:rPr>
              <a:t> </a:t>
            </a:r>
            <a:r>
              <a:rPr lang="es-ES" sz="2000" b="1" dirty="0" err="1" smtClean="0">
                <a:solidFill>
                  <a:srgbClr val="88398A"/>
                </a:solidFill>
              </a:rPr>
              <a:t>RLadies</a:t>
            </a:r>
            <a:r>
              <a:rPr lang="es-ES" sz="2000" b="1" dirty="0" smtClean="0">
                <a:solidFill>
                  <a:srgbClr val="88398A"/>
                </a:solidFill>
              </a:rPr>
              <a:t> </a:t>
            </a:r>
            <a:r>
              <a:rPr lang="es-ES" sz="2000" b="1" dirty="0" err="1" smtClean="0">
                <a:solidFill>
                  <a:srgbClr val="88398A"/>
                </a:solidFill>
              </a:rPr>
              <a:t>Munich</a:t>
            </a:r>
            <a:r>
              <a:rPr lang="es-ES" sz="2000" dirty="0">
                <a:solidFill>
                  <a:srgbClr val="000000"/>
                </a:solidFill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</a:rPr>
              <a:t>happen</a:t>
            </a:r>
            <a:r>
              <a:rPr lang="es-ES" sz="2000" dirty="0" smtClean="0">
                <a:solidFill>
                  <a:srgbClr val="000000"/>
                </a:solidFill>
              </a:rPr>
              <a:t>, </a:t>
            </a:r>
            <a:r>
              <a:rPr lang="es-ES" sz="2000" dirty="0" err="1" smtClean="0">
                <a:solidFill>
                  <a:srgbClr val="000000"/>
                </a:solidFill>
              </a:rPr>
              <a:t>but</a:t>
            </a:r>
            <a:r>
              <a:rPr lang="es-ES" sz="2000" dirty="0" smtClean="0">
                <a:solidFill>
                  <a:srgbClr val="000000"/>
                </a:solidFill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</a:rPr>
              <a:t>we’d</a:t>
            </a:r>
            <a:r>
              <a:rPr lang="es-ES" sz="2000" dirty="0" smtClean="0">
                <a:solidFill>
                  <a:srgbClr val="000000"/>
                </a:solidFill>
              </a:rPr>
              <a:t> be </a:t>
            </a:r>
            <a:r>
              <a:rPr lang="es-ES" sz="2000" dirty="0" err="1" smtClean="0">
                <a:solidFill>
                  <a:srgbClr val="000000"/>
                </a:solidFill>
              </a:rPr>
              <a:t>happy</a:t>
            </a:r>
            <a:r>
              <a:rPr lang="es-ES" sz="2000" dirty="0" smtClean="0">
                <a:solidFill>
                  <a:srgbClr val="000000"/>
                </a:solidFill>
              </a:rPr>
              <a:t> to </a:t>
            </a:r>
            <a:r>
              <a:rPr lang="es-ES" sz="2000" dirty="0" err="1" smtClean="0">
                <a:solidFill>
                  <a:srgbClr val="000000"/>
                </a:solidFill>
              </a:rPr>
              <a:t>have</a:t>
            </a:r>
            <a:r>
              <a:rPr lang="es-ES" sz="2000" dirty="0" smtClean="0">
                <a:solidFill>
                  <a:srgbClr val="000000"/>
                </a:solidFill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</a:rPr>
              <a:t>you</a:t>
            </a:r>
            <a:r>
              <a:rPr lang="es-ES" sz="2000" dirty="0" smtClean="0">
                <a:solidFill>
                  <a:srgbClr val="000000"/>
                </a:solidFill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</a:rPr>
              <a:t>join</a:t>
            </a:r>
            <a:r>
              <a:rPr lang="es-ES" sz="2000" dirty="0" smtClean="0">
                <a:solidFill>
                  <a:srgbClr val="000000"/>
                </a:solidFill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</a:rPr>
              <a:t>us</a:t>
            </a:r>
            <a:r>
              <a:rPr lang="es-ES" sz="2000" dirty="0" smtClean="0">
                <a:solidFill>
                  <a:srgbClr val="000000"/>
                </a:solidFill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</a:rPr>
              <a:t>on</a:t>
            </a:r>
            <a:r>
              <a:rPr lang="es-ES" sz="2000" dirty="0" smtClean="0">
                <a:solidFill>
                  <a:srgbClr val="000000"/>
                </a:solidFill>
              </a:rPr>
              <a:t> </a:t>
            </a:r>
            <a:r>
              <a:rPr lang="es-ES" sz="2000" dirty="0" err="1" smtClean="0">
                <a:solidFill>
                  <a:srgbClr val="000000"/>
                </a:solidFill>
                <a:hlinkClick r:id="rId3"/>
              </a:rPr>
              <a:t>Meetup</a:t>
            </a:r>
            <a:r>
              <a:rPr lang="es-ES" sz="2000" dirty="0" smtClean="0">
                <a:solidFill>
                  <a:srgbClr val="000000"/>
                </a:solidFill>
              </a:rPr>
              <a:t>, </a:t>
            </a:r>
            <a:r>
              <a:rPr lang="es-ES" sz="2000" dirty="0" smtClean="0">
                <a:solidFill>
                  <a:srgbClr val="000000"/>
                </a:solidFill>
                <a:hlinkClick r:id="rId4"/>
              </a:rPr>
              <a:t>Instagram</a:t>
            </a:r>
            <a:r>
              <a:rPr lang="es-ES" sz="2000" dirty="0" smtClean="0">
                <a:solidFill>
                  <a:srgbClr val="000000"/>
                </a:solidFill>
              </a:rPr>
              <a:t>, </a:t>
            </a:r>
            <a:r>
              <a:rPr lang="es-ES" sz="2000" dirty="0" smtClean="0">
                <a:solidFill>
                  <a:srgbClr val="000000"/>
                </a:solidFill>
                <a:hlinkClick r:id="rId5"/>
              </a:rPr>
              <a:t>Twitter</a:t>
            </a:r>
            <a:r>
              <a:rPr lang="es-ES" sz="2000" dirty="0" smtClean="0">
                <a:solidFill>
                  <a:srgbClr val="000000"/>
                </a:solidFill>
              </a:rPr>
              <a:t>, </a:t>
            </a:r>
            <a:r>
              <a:rPr lang="es-ES" sz="2000" dirty="0" smtClean="0">
                <a:solidFill>
                  <a:srgbClr val="000000"/>
                </a:solidFill>
                <a:hlinkClick r:id="rId6"/>
              </a:rPr>
              <a:t>Facebook</a:t>
            </a:r>
            <a:r>
              <a:rPr lang="es-ES" sz="2000" dirty="0" smtClean="0">
                <a:solidFill>
                  <a:srgbClr val="000000"/>
                </a:solidFill>
              </a:rPr>
              <a:t> and </a:t>
            </a:r>
            <a:r>
              <a:rPr lang="es-ES" sz="2000" dirty="0" smtClean="0">
                <a:solidFill>
                  <a:srgbClr val="000000"/>
                </a:solidFill>
                <a:hlinkClick r:id="rId7"/>
              </a:rPr>
              <a:t>Slack</a:t>
            </a:r>
            <a:endParaRPr lang="es-ES" sz="2000" dirty="0" smtClean="0"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lang="es-ES" sz="2000" b="1" dirty="0">
              <a:solidFill>
                <a:srgbClr val="88398A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lang="es-ES" dirty="0" smtClean="0"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lang="en" dirty="0">
              <a:solidFill>
                <a:srgbClr val="000000"/>
              </a:solidFill>
            </a:endParaRPr>
          </a:p>
        </p:txBody>
      </p:sp>
      <p:pic>
        <p:nvPicPr>
          <p:cNvPr id="93" name="Shape 93"/>
          <p:cNvPicPr preferRelativeResize="0"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922087"/>
            <a:ext cx="1375435" cy="163301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" name="Shape 93"/>
          <p:cNvPicPr preferRelativeResize="0"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376" y="919693"/>
            <a:ext cx="1455783" cy="163540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" name="Shape 93"/>
          <p:cNvPicPr preferRelativeResize="0"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919693"/>
            <a:ext cx="1377826" cy="163540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" name="Shape 93"/>
          <p:cNvPicPr preferRelativeResize="0"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203" y="922086"/>
            <a:ext cx="1373404" cy="1633012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387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ctrTitle" idx="4294967295"/>
          </p:nvPr>
        </p:nvSpPr>
        <p:spPr>
          <a:xfrm>
            <a:off x="838206" y="914825"/>
            <a:ext cx="80694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sz="9600" dirty="0" err="1" smtClean="0">
                <a:solidFill>
                  <a:srgbClr val="88398A"/>
                </a:solidFill>
              </a:rPr>
              <a:t>Thanks</a:t>
            </a:r>
            <a:r>
              <a:rPr lang="es-ES" sz="9600" dirty="0" smtClean="0">
                <a:solidFill>
                  <a:srgbClr val="88398A"/>
                </a:solidFill>
              </a:rPr>
              <a:t>!</a:t>
            </a:r>
            <a:endParaRPr lang="en" sz="9600" dirty="0">
              <a:solidFill>
                <a:srgbClr val="88398A"/>
              </a:solidFill>
            </a:endParaRPr>
          </a:p>
        </p:txBody>
      </p:sp>
      <p:grpSp>
        <p:nvGrpSpPr>
          <p:cNvPr id="117" name="Shape 117"/>
          <p:cNvGrpSpPr/>
          <p:nvPr/>
        </p:nvGrpSpPr>
        <p:grpSpPr>
          <a:xfrm rot="2700000">
            <a:off x="6485595" y="678125"/>
            <a:ext cx="711026" cy="710986"/>
            <a:chOff x="576250" y="4319400"/>
            <a:chExt cx="442075" cy="442050"/>
          </a:xfrm>
        </p:grpSpPr>
        <p:sp>
          <p:nvSpPr>
            <p:cNvPr id="118" name="Shape 1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Shape 141" descr="coffee.jpg"/>
          <p:cNvPicPr preferRelativeResize="0"/>
          <p:nvPr/>
        </p:nvPicPr>
        <p:blipFill rotWithShape="1">
          <a:blip r:embed="rId3">
            <a:alphaModFix/>
          </a:blip>
          <a:srcRect l="11762"/>
          <a:stretch/>
        </p:blipFill>
        <p:spPr>
          <a:xfrm>
            <a:off x="53587" y="0"/>
            <a:ext cx="45385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50369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/>
              <a:t>Now</a:t>
            </a:r>
            <a:r>
              <a:rPr lang="es-ES" dirty="0" smtClean="0"/>
              <a:t> </a:t>
            </a:r>
            <a:r>
              <a:rPr lang="es-ES" dirty="0" err="1" smtClean="0"/>
              <a:t>let’s</a:t>
            </a:r>
            <a:r>
              <a:rPr lang="es-ES" dirty="0" smtClean="0"/>
              <a:t> </a:t>
            </a:r>
            <a:r>
              <a:rPr lang="es-ES" dirty="0" err="1" smtClean="0"/>
              <a:t>go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smtClean="0">
                <a:solidFill>
                  <a:srgbClr val="000000"/>
                </a:solidFill>
              </a:rPr>
              <a:t>cookies &amp; </a:t>
            </a:r>
            <a:r>
              <a:rPr lang="es-ES" dirty="0" err="1" smtClean="0">
                <a:solidFill>
                  <a:srgbClr val="000000"/>
                </a:solidFill>
              </a:rPr>
              <a:t>beer</a:t>
            </a:r>
            <a:r>
              <a:rPr lang="es-ES" dirty="0" smtClean="0">
                <a:solidFill>
                  <a:srgbClr val="000000"/>
                </a:solidFill>
              </a:rPr>
              <a:t>!</a:t>
            </a:r>
            <a:endParaRPr lang="en" dirty="0">
              <a:solidFill>
                <a:srgbClr val="000000"/>
              </a:solidFill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body" idx="4294967295"/>
          </p:nvPr>
        </p:nvSpPr>
        <p:spPr>
          <a:xfrm>
            <a:off x="5036925" y="1722625"/>
            <a:ext cx="2482800" cy="320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>
                <a:solidFill>
                  <a:schemeClr val="dk1"/>
                </a:solidFill>
              </a:rPr>
              <a:t>Not</a:t>
            </a:r>
            <a:r>
              <a:rPr lang="es-ES" dirty="0" smtClean="0">
                <a:solidFill>
                  <a:schemeClr val="dk1"/>
                </a:solidFill>
              </a:rPr>
              <a:t> </a:t>
            </a:r>
            <a:r>
              <a:rPr lang="es-ES" dirty="0" err="1" smtClean="0">
                <a:solidFill>
                  <a:schemeClr val="dk1"/>
                </a:solidFill>
              </a:rPr>
              <a:t>necessarily</a:t>
            </a:r>
            <a:r>
              <a:rPr lang="es-ES" dirty="0" smtClean="0">
                <a:solidFill>
                  <a:schemeClr val="dk1"/>
                </a:solidFill>
              </a:rPr>
              <a:t> at </a:t>
            </a:r>
            <a:r>
              <a:rPr lang="es-ES" dirty="0" err="1" smtClean="0">
                <a:solidFill>
                  <a:schemeClr val="dk1"/>
                </a:solidFill>
              </a:rPr>
              <a:t>the</a:t>
            </a:r>
            <a:r>
              <a:rPr lang="es-ES" dirty="0" smtClean="0">
                <a:solidFill>
                  <a:schemeClr val="dk1"/>
                </a:solidFill>
              </a:rPr>
              <a:t> </a:t>
            </a:r>
            <a:r>
              <a:rPr lang="es-ES" dirty="0" err="1" smtClean="0">
                <a:solidFill>
                  <a:schemeClr val="dk1"/>
                </a:solidFill>
              </a:rPr>
              <a:t>same</a:t>
            </a:r>
            <a:r>
              <a:rPr lang="es-ES" dirty="0" smtClean="0">
                <a:solidFill>
                  <a:schemeClr val="dk1"/>
                </a:solidFill>
              </a:rPr>
              <a:t> time </a:t>
            </a:r>
            <a:r>
              <a:rPr lang="es-ES" dirty="0" err="1" smtClean="0">
                <a:solidFill>
                  <a:schemeClr val="dk1"/>
                </a:solidFill>
              </a:rPr>
              <a:t>though</a:t>
            </a:r>
            <a:r>
              <a:rPr lang="is-IS" dirty="0" smtClean="0">
                <a:solidFill>
                  <a:schemeClr val="dk1"/>
                </a:solidFill>
              </a:rPr>
              <a:t>…</a:t>
            </a:r>
          </a:p>
          <a:p>
            <a:pPr lvl="0" rtl="0">
              <a:spcBef>
                <a:spcPts val="0"/>
              </a:spcBef>
              <a:buNone/>
            </a:pPr>
            <a:endParaRPr lang="is-IS" dirty="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is-IS" dirty="0" smtClean="0">
                <a:solidFill>
                  <a:schemeClr val="dk1"/>
                </a:solidFill>
              </a:rPr>
              <a:t>Let’s say then</a:t>
            </a:r>
          </a:p>
          <a:p>
            <a:pPr lvl="0">
              <a:spcBef>
                <a:spcPts val="0"/>
              </a:spcBef>
              <a:buNone/>
            </a:pPr>
            <a:r>
              <a:rPr lang="is-IS" dirty="0" smtClean="0">
                <a:solidFill>
                  <a:schemeClr val="dk1"/>
                </a:solidFill>
              </a:rPr>
              <a:t>cookies | beer! </a:t>
            </a:r>
          </a:p>
          <a:p>
            <a:pPr lvl="0">
              <a:spcBef>
                <a:spcPts val="0"/>
              </a:spcBef>
              <a:buNone/>
            </a:pPr>
            <a:r>
              <a:rPr lang="en" sz="4000" dirty="0" smtClean="0">
                <a:latin typeface="Titillium Web"/>
                <a:ea typeface="Titillium Web"/>
                <a:cs typeface="Titillium Web"/>
                <a:sym typeface="Titillium Web"/>
              </a:rPr>
              <a:t>😋</a:t>
            </a:r>
            <a:endParaRPr lang="en" sz="40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ctrTitle" idx="4294967295"/>
          </p:nvPr>
        </p:nvSpPr>
        <p:spPr>
          <a:xfrm>
            <a:off x="2361750" y="1211750"/>
            <a:ext cx="36633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9600" dirty="0">
                <a:solidFill>
                  <a:srgbClr val="88398A"/>
                </a:solidFill>
              </a:rPr>
              <a:t>Hello!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subTitle" idx="4294967295"/>
          </p:nvPr>
        </p:nvSpPr>
        <p:spPr>
          <a:xfrm>
            <a:off x="2361749" y="2517700"/>
            <a:ext cx="5400600" cy="224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sz="3600" dirty="0" smtClean="0"/>
              <a:t>I am</a:t>
            </a:r>
            <a:r>
              <a:rPr lang="en" sz="3600" dirty="0" smtClean="0"/>
              <a:t> </a:t>
            </a:r>
            <a:r>
              <a:rPr lang="es-ES" sz="3600" dirty="0" err="1" smtClean="0"/>
              <a:t>Pam</a:t>
            </a:r>
            <a:r>
              <a:rPr lang="es-ES" sz="3600" dirty="0" smtClean="0"/>
              <a:t> </a:t>
            </a:r>
            <a:endParaRPr lang="en" sz="3600" dirty="0"/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s-ES" dirty="0" err="1" smtClean="0">
                <a:solidFill>
                  <a:srgbClr val="000000"/>
                </a:solidFill>
              </a:rPr>
              <a:t>Today</a:t>
            </a:r>
            <a:r>
              <a:rPr lang="es-ES" dirty="0" smtClean="0">
                <a:solidFill>
                  <a:srgbClr val="000000"/>
                </a:solidFill>
              </a:rPr>
              <a:t> I </a:t>
            </a:r>
            <a:r>
              <a:rPr lang="es-ES" dirty="0" err="1" smtClean="0">
                <a:solidFill>
                  <a:srgbClr val="000000"/>
                </a:solidFill>
              </a:rPr>
              <a:t>would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like</a:t>
            </a:r>
            <a:r>
              <a:rPr lang="es-ES" dirty="0" smtClean="0">
                <a:solidFill>
                  <a:srgbClr val="000000"/>
                </a:solidFill>
              </a:rPr>
              <a:t> to share </a:t>
            </a:r>
            <a:r>
              <a:rPr lang="es-ES" dirty="0" err="1" smtClean="0">
                <a:solidFill>
                  <a:srgbClr val="000000"/>
                </a:solidFill>
              </a:rPr>
              <a:t>some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tips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with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you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on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how</a:t>
            </a:r>
            <a:r>
              <a:rPr lang="es-ES" dirty="0" smtClean="0">
                <a:solidFill>
                  <a:srgbClr val="000000"/>
                </a:solidFill>
              </a:rPr>
              <a:t> to </a:t>
            </a:r>
            <a:r>
              <a:rPr lang="es-ES" dirty="0" err="1" smtClean="0">
                <a:solidFill>
                  <a:srgbClr val="000000"/>
                </a:solidFill>
              </a:rPr>
              <a:t>create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i="1" dirty="0" err="1" smtClean="0">
                <a:solidFill>
                  <a:srgbClr val="000000"/>
                </a:solidFill>
              </a:rPr>
              <a:t>fun</a:t>
            </a:r>
            <a:r>
              <a:rPr lang="es-ES" i="1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plots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using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sz="2000" b="1" dirty="0">
                <a:solidFill>
                  <a:srgbClr val="88398A"/>
                </a:solidFill>
              </a:rPr>
              <a:t>ggplot2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lang="es-ES" dirty="0" smtClean="0"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endParaRPr lang="en" dirty="0">
              <a:solidFill>
                <a:srgbClr val="000000"/>
              </a:solidFill>
            </a:endParaRPr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01194"/>
            <a:ext cx="1375435" cy="1633012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861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/>
              <a:t>Smoothly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s-ES" dirty="0" err="1" smtClean="0">
                <a:solidFill>
                  <a:srgbClr val="000000"/>
                </a:solidFill>
              </a:rPr>
              <a:t>sliding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into</a:t>
            </a:r>
            <a:r>
              <a:rPr lang="es-ES" dirty="0" smtClean="0">
                <a:solidFill>
                  <a:srgbClr val="000000"/>
                </a:solidFill>
              </a:rPr>
              <a:t> ggplot2</a:t>
            </a:r>
            <a:endParaRPr lang="en" dirty="0">
              <a:solidFill>
                <a:srgbClr val="000000"/>
              </a:solidFill>
            </a:endParaRPr>
          </a:p>
        </p:txBody>
      </p:sp>
      <p:cxnSp>
        <p:nvCxnSpPr>
          <p:cNvPr id="174" name="Shape 174"/>
          <p:cNvCxnSpPr/>
          <p:nvPr/>
        </p:nvCxnSpPr>
        <p:spPr>
          <a:xfrm>
            <a:off x="12175" y="2556750"/>
            <a:ext cx="9130499" cy="0"/>
          </a:xfrm>
          <a:prstGeom prst="straightConnector1">
            <a:avLst/>
          </a:prstGeom>
          <a:noFill/>
          <a:ln w="38100" cap="flat" cmpd="sng">
            <a:solidFill>
              <a:srgbClr val="88398A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75" name="Shape 175"/>
          <p:cNvSpPr/>
          <p:nvPr/>
        </p:nvSpPr>
        <p:spPr>
          <a:xfrm>
            <a:off x="955650" y="2447100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2766174" y="2458525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 txBox="1"/>
          <p:nvPr/>
        </p:nvSpPr>
        <p:spPr>
          <a:xfrm>
            <a:off x="861200" y="2677825"/>
            <a:ext cx="1180799" cy="40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1. </a:t>
            </a:r>
            <a:r>
              <a:rPr lang="es-ES" sz="2000" b="1" dirty="0" err="1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First</a:t>
            </a:r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 </a:t>
            </a:r>
            <a:r>
              <a:rPr lang="es-ES" sz="2000" b="1" dirty="0" err="1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steps</a:t>
            </a:r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  </a:t>
            </a:r>
            <a:endParaRPr lang="en" sz="2000" b="1" dirty="0">
              <a:solidFill>
                <a:srgbClr val="88398A"/>
              </a:solidFill>
              <a:latin typeface="Helvetica Neue" charset="0"/>
              <a:ea typeface="Helvetica Neue" charset="0"/>
              <a:cs typeface="Helvetica Neue" charset="0"/>
              <a:sym typeface="Titillium Web"/>
            </a:endParaRPr>
          </a:p>
        </p:txBody>
      </p:sp>
      <p:sp>
        <p:nvSpPr>
          <p:cNvPr id="179" name="Shape 179"/>
          <p:cNvSpPr txBox="1"/>
          <p:nvPr/>
        </p:nvSpPr>
        <p:spPr>
          <a:xfrm>
            <a:off x="2688086" y="2677825"/>
            <a:ext cx="1889228" cy="40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2</a:t>
            </a:r>
            <a:r>
              <a:rPr lang="es-ES" sz="2000" b="1" dirty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. Base </a:t>
            </a:r>
            <a:r>
              <a:rPr lang="es-ES" sz="2000" b="1" dirty="0" err="1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Graphics</a:t>
            </a:r>
            <a:r>
              <a:rPr lang="es-ES" sz="2000" b="1" dirty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 vs </a:t>
            </a:r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ggplot2</a:t>
            </a:r>
            <a:endParaRPr lang="en" sz="2000" b="1" dirty="0">
              <a:solidFill>
                <a:srgbClr val="88398A"/>
              </a:solidFill>
              <a:latin typeface="Helvetica Neue" charset="0"/>
              <a:ea typeface="Helvetica Neue" charset="0"/>
              <a:cs typeface="Helvetica Neue" charset="0"/>
              <a:sym typeface="Titillium Web"/>
            </a:endParaRPr>
          </a:p>
        </p:txBody>
      </p:sp>
      <p:sp>
        <p:nvSpPr>
          <p:cNvPr id="180" name="Shape 180"/>
          <p:cNvSpPr txBox="1"/>
          <p:nvPr/>
        </p:nvSpPr>
        <p:spPr>
          <a:xfrm>
            <a:off x="4576698" y="2681898"/>
            <a:ext cx="1742090" cy="40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3. ggplot2 &amp; </a:t>
            </a:r>
            <a:r>
              <a:rPr lang="es-ES" sz="2000" b="1" dirty="0" err="1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Grammar</a:t>
            </a:r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 of </a:t>
            </a:r>
            <a:r>
              <a:rPr lang="es-ES" sz="2000" b="1" dirty="0" err="1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Graphics</a:t>
            </a:r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 </a:t>
            </a:r>
            <a:endParaRPr lang="en" sz="2000" b="1" dirty="0">
              <a:solidFill>
                <a:srgbClr val="88398A"/>
              </a:solidFill>
              <a:latin typeface="Helvetica Neue" charset="0"/>
              <a:ea typeface="Helvetica Neue" charset="0"/>
              <a:cs typeface="Helvetica Neue" charset="0"/>
              <a:sym typeface="Titillium Web"/>
            </a:endParaRPr>
          </a:p>
        </p:txBody>
      </p:sp>
      <p:sp>
        <p:nvSpPr>
          <p:cNvPr id="11" name="Shape 176"/>
          <p:cNvSpPr/>
          <p:nvPr/>
        </p:nvSpPr>
        <p:spPr>
          <a:xfrm>
            <a:off x="4577314" y="2458525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76"/>
          <p:cNvSpPr/>
          <p:nvPr/>
        </p:nvSpPr>
        <p:spPr>
          <a:xfrm>
            <a:off x="6383140" y="2427734"/>
            <a:ext cx="219300" cy="2193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D3D3D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80"/>
          <p:cNvSpPr txBox="1"/>
          <p:nvPr/>
        </p:nvSpPr>
        <p:spPr>
          <a:xfrm>
            <a:off x="6353315" y="2676157"/>
            <a:ext cx="1742090" cy="40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4. </a:t>
            </a:r>
            <a:endParaRPr lang="es-ES" sz="4000" dirty="0" smtClean="0"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/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(</a:t>
            </a:r>
            <a:r>
              <a:rPr lang="es-ES" sz="2000" b="1" dirty="0" err="1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or</a:t>
            </a:r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 </a:t>
            </a:r>
            <a:r>
              <a:rPr lang="es-ES" sz="2000" b="1" dirty="0" err="1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hands-on</a:t>
            </a:r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 </a:t>
            </a:r>
            <a:r>
              <a:rPr lang="es-ES" sz="2000" b="1" dirty="0" err="1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stuff</a:t>
            </a:r>
            <a:r>
              <a:rPr lang="es-ES" sz="2000" b="1" dirty="0" smtClean="0">
                <a:solidFill>
                  <a:srgbClr val="88398A"/>
                </a:solidFill>
                <a:latin typeface="Helvetica Neue" charset="0"/>
                <a:ea typeface="Helvetica Neue" charset="0"/>
                <a:cs typeface="Helvetica Neue" charset="0"/>
                <a:sym typeface="Titillium Web"/>
              </a:rPr>
              <a:t>)</a:t>
            </a:r>
            <a:endParaRPr lang="en" sz="4000" b="1" dirty="0">
              <a:solidFill>
                <a:srgbClr val="88398A"/>
              </a:solidFill>
              <a:latin typeface="Helvetica Neue" charset="0"/>
              <a:ea typeface="Helvetica Neue" charset="0"/>
              <a:cs typeface="Helvetica Neue" charset="0"/>
              <a:sym typeface="Titillium Web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71359" y="4371950"/>
            <a:ext cx="4288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800" dirty="0" smtClean="0"/>
              <a:t>Pro </a:t>
            </a:r>
            <a:r>
              <a:rPr lang="es-ES" sz="1800" dirty="0" err="1" smtClean="0"/>
              <a:t>tip</a:t>
            </a:r>
            <a:r>
              <a:rPr lang="es-ES" sz="1800" dirty="0" smtClean="0"/>
              <a:t>: Do stop and </a:t>
            </a:r>
            <a:r>
              <a:rPr lang="es-ES" sz="1800" dirty="0" err="1" smtClean="0"/>
              <a:t>ask</a:t>
            </a:r>
            <a:r>
              <a:rPr lang="es-ES" sz="1800" dirty="0" smtClean="0"/>
              <a:t> me at </a:t>
            </a:r>
            <a:r>
              <a:rPr lang="es-ES" sz="1800" dirty="0" err="1" smtClean="0"/>
              <a:t>any</a:t>
            </a:r>
            <a:r>
              <a:rPr lang="es-ES" sz="1800" dirty="0" smtClean="0"/>
              <a:t> time!</a:t>
            </a: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6660232" y="2571750"/>
            <a:ext cx="697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000" dirty="0">
                <a:latin typeface="Titillium Web"/>
                <a:ea typeface="Titillium Web"/>
                <a:cs typeface="Titillium Web"/>
                <a:sym typeface="Titillium Web"/>
              </a:rPr>
              <a:t>🎨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697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1.</a:t>
            </a:r>
          </a:p>
          <a:p>
            <a:pPr lvl="0" rtl="0">
              <a:spcBef>
                <a:spcPts val="0"/>
              </a:spcBef>
              <a:buNone/>
            </a:pPr>
            <a:r>
              <a:rPr lang="es-ES" dirty="0" err="1" smtClean="0"/>
              <a:t>First</a:t>
            </a:r>
            <a:r>
              <a:rPr lang="es-ES" dirty="0" smtClean="0"/>
              <a:t> </a:t>
            </a:r>
            <a:r>
              <a:rPr lang="es-ES" dirty="0" err="1" smtClean="0"/>
              <a:t>steps</a:t>
            </a:r>
            <a:endParaRPr lang="en" dirty="0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 err="1" smtClean="0"/>
              <a:t>Take</a:t>
            </a:r>
            <a:r>
              <a:rPr lang="es-ES" dirty="0" smtClean="0"/>
              <a:t> a </a:t>
            </a:r>
            <a:r>
              <a:rPr lang="es-ES" dirty="0" err="1" smtClean="0"/>
              <a:t>visit</a:t>
            </a:r>
            <a:r>
              <a:rPr lang="es-ES" dirty="0" smtClean="0"/>
              <a:t> to </a:t>
            </a:r>
            <a:r>
              <a:rPr lang="es-ES" dirty="0" err="1" smtClean="0"/>
              <a:t>the</a:t>
            </a:r>
            <a:r>
              <a:rPr lang="es-ES" dirty="0" smtClean="0"/>
              <a:t> GitHub </a:t>
            </a:r>
            <a:r>
              <a:rPr lang="es-ES" dirty="0"/>
              <a:t>repo </a:t>
            </a:r>
            <a:r>
              <a:rPr lang="es-ES" dirty="0">
                <a:hlinkClick r:id="rId3"/>
              </a:rPr>
              <a:t>https://</a:t>
            </a:r>
            <a:r>
              <a:rPr lang="es-ES" dirty="0" smtClean="0">
                <a:hlinkClick r:id="rId3"/>
              </a:rPr>
              <a:t>github.com/pamelamatias/RLadies_MUC</a:t>
            </a:r>
            <a:endParaRPr lang="es-ES" dirty="0" smtClean="0"/>
          </a:p>
          <a:p>
            <a:pPr lvl="0"/>
            <a:r>
              <a:rPr lang="es-ES" dirty="0" smtClean="0"/>
              <a:t> and </a:t>
            </a:r>
            <a:r>
              <a:rPr lang="es-ES" dirty="0" err="1" smtClean="0"/>
              <a:t>either</a:t>
            </a:r>
            <a:r>
              <a:rPr lang="es-ES" dirty="0" smtClean="0"/>
              <a:t> clone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download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files </a:t>
            </a:r>
            <a:r>
              <a:rPr lang="es-ES" dirty="0" err="1" smtClean="0"/>
              <a:t>we’ll</a:t>
            </a:r>
            <a:r>
              <a:rPr lang="es-ES" dirty="0" smtClean="0"/>
              <a:t> be </a:t>
            </a:r>
            <a:r>
              <a:rPr lang="es-ES" dirty="0" err="1" smtClean="0"/>
              <a:t>using</a:t>
            </a:r>
            <a:r>
              <a:rPr lang="es-ES" dirty="0" smtClean="0"/>
              <a:t> </a:t>
            </a:r>
            <a:r>
              <a:rPr lang="es-ES" dirty="0" smtClean="0">
                <a:sym typeface="Wingdings"/>
              </a:rPr>
              <a:t>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582969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smtClean="0"/>
              <a:t>2</a:t>
            </a:r>
            <a:r>
              <a:rPr lang="en" dirty="0" smtClean="0"/>
              <a:t>.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s-ES" dirty="0" smtClean="0"/>
              <a:t>Base </a:t>
            </a:r>
            <a:r>
              <a:rPr lang="es-ES" dirty="0" err="1" smtClean="0"/>
              <a:t>Graphics</a:t>
            </a:r>
            <a:r>
              <a:rPr lang="es-ES" dirty="0" smtClean="0"/>
              <a:t> vs ggplot2</a:t>
            </a:r>
            <a:endParaRPr lang="en" dirty="0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why</a:t>
            </a:r>
            <a:r>
              <a:rPr lang="es-ES" dirty="0" smtClean="0"/>
              <a:t> </a:t>
            </a:r>
            <a:r>
              <a:rPr lang="es-ES" dirty="0" err="1" smtClean="0"/>
              <a:t>should</a:t>
            </a:r>
            <a:r>
              <a:rPr lang="es-ES" dirty="0" smtClean="0"/>
              <a:t> I try </a:t>
            </a:r>
            <a:r>
              <a:rPr lang="es-ES" dirty="0" err="1" smtClean="0"/>
              <a:t>something</a:t>
            </a:r>
            <a:r>
              <a:rPr lang="es-ES" dirty="0" smtClean="0"/>
              <a:t> new?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8451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92025" y="411510"/>
            <a:ext cx="3407100" cy="439219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b="1" dirty="0" smtClean="0">
                <a:solidFill>
                  <a:srgbClr val="88398A"/>
                </a:solidFill>
              </a:rPr>
              <a:t>Base </a:t>
            </a:r>
            <a:r>
              <a:rPr lang="es-ES" b="1" dirty="0" err="1" smtClean="0">
                <a:solidFill>
                  <a:srgbClr val="88398A"/>
                </a:solidFill>
              </a:rPr>
              <a:t>graphics</a:t>
            </a:r>
            <a:endParaRPr lang="en" b="1" dirty="0">
              <a:solidFill>
                <a:srgbClr val="88398A"/>
              </a:solidFill>
            </a:endParaRPr>
          </a:p>
        </p:txBody>
      </p:sp>
      <p:sp>
        <p:nvSpPr>
          <p:cNvPr id="128" name="Shape 128"/>
          <p:cNvSpPr txBox="1">
            <a:spLocks noGrp="1"/>
          </p:cNvSpPr>
          <p:nvPr>
            <p:ph type="body" idx="2"/>
          </p:nvPr>
        </p:nvSpPr>
        <p:spPr>
          <a:xfrm>
            <a:off x="4572000" y="411510"/>
            <a:ext cx="3407099" cy="4392190"/>
          </a:xfrm>
          <a:prstGeom prst="rect">
            <a:avLst/>
          </a:prstGeom>
          <a:solidFill>
            <a:srgbClr val="88398A"/>
          </a:solidFill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b="1" dirty="0" smtClean="0">
                <a:solidFill>
                  <a:srgbClr val="FFFFFF"/>
                </a:solidFill>
              </a:rPr>
              <a:t>ggplot2</a:t>
            </a:r>
            <a:endParaRPr lang="es-ES" dirty="0">
              <a:solidFill>
                <a:srgbClr val="D3D3D3"/>
              </a:solidFill>
            </a:endParaRPr>
          </a:p>
          <a:p>
            <a:pPr marL="285750" indent="-285750"/>
            <a:endParaRPr lang="es-ES" dirty="0" smtClean="0">
              <a:solidFill>
                <a:srgbClr val="D3D3D3"/>
              </a:solidFill>
            </a:endParaRPr>
          </a:p>
          <a:p>
            <a:pPr marL="285750" indent="-285750"/>
            <a:endParaRPr lang="es-ES" dirty="0">
              <a:solidFill>
                <a:srgbClr val="D3D3D3"/>
              </a:solidFill>
            </a:endParaRPr>
          </a:p>
          <a:p>
            <a:pPr marL="285750" indent="-285750"/>
            <a:endParaRPr lang="es-ES" dirty="0" smtClean="0">
              <a:solidFill>
                <a:srgbClr val="D3D3D3"/>
              </a:solidFill>
            </a:endParaRPr>
          </a:p>
          <a:p>
            <a:pPr marL="285750" indent="-285750"/>
            <a:endParaRPr lang="es-ES" dirty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 smtClean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 smtClean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 smtClean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 smtClean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>
              <a:solidFill>
                <a:srgbClr val="D3D3D3"/>
              </a:solidFill>
            </a:endParaRPr>
          </a:p>
          <a:p>
            <a:pPr algn="ctr">
              <a:buNone/>
            </a:pPr>
            <a:r>
              <a:rPr lang="es-ES" dirty="0">
                <a:solidFill>
                  <a:srgbClr val="D3D3D3"/>
                </a:solidFill>
              </a:rPr>
              <a:t>more </a:t>
            </a:r>
            <a:r>
              <a:rPr lang="es-ES" dirty="0" err="1">
                <a:solidFill>
                  <a:srgbClr val="D3D3D3"/>
                </a:solidFill>
              </a:rPr>
              <a:t>verbose</a:t>
            </a:r>
            <a:r>
              <a:rPr lang="es-ES" dirty="0">
                <a:solidFill>
                  <a:srgbClr val="D3D3D3"/>
                </a:solidFill>
              </a:rPr>
              <a:t> </a:t>
            </a:r>
            <a:r>
              <a:rPr lang="es-ES" dirty="0" err="1">
                <a:solidFill>
                  <a:srgbClr val="D3D3D3"/>
                </a:solidFill>
              </a:rPr>
              <a:t>for</a:t>
            </a:r>
            <a:r>
              <a:rPr lang="es-ES" dirty="0">
                <a:solidFill>
                  <a:srgbClr val="D3D3D3"/>
                </a:solidFill>
              </a:rPr>
              <a:t> simple </a:t>
            </a:r>
            <a:r>
              <a:rPr lang="es-ES" dirty="0" err="1" smtClean="0">
                <a:solidFill>
                  <a:srgbClr val="D3D3D3"/>
                </a:solidFill>
              </a:rPr>
              <a:t>plots</a:t>
            </a:r>
            <a:r>
              <a:rPr lang="es-ES" dirty="0" smtClean="0">
                <a:solidFill>
                  <a:srgbClr val="D3D3D3"/>
                </a:solidFill>
              </a:rPr>
              <a:t> ):</a:t>
            </a:r>
            <a:endParaRPr lang="en" dirty="0">
              <a:solidFill>
                <a:srgbClr val="D3D3D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229" y="1620744"/>
            <a:ext cx="3547163" cy="21657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753" y="1019870"/>
            <a:ext cx="2836912" cy="6008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204" y="1491630"/>
            <a:ext cx="3808434" cy="22948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517" y="892175"/>
            <a:ext cx="2443061" cy="38444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09983" y="4803573"/>
            <a:ext cx="35699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 smtClean="0"/>
              <a:t>Images and code borrowed from a very nice </a:t>
            </a:r>
            <a:r>
              <a:rPr lang="en-US" sz="1000" i="1" dirty="0" smtClean="0">
                <a:hlinkClick r:id="rId7"/>
              </a:rPr>
              <a:t>Harvard tutorial</a:t>
            </a:r>
            <a:endParaRPr lang="en-US" sz="1000" i="1" dirty="0"/>
          </a:p>
        </p:txBody>
      </p:sp>
      <p:grpSp>
        <p:nvGrpSpPr>
          <p:cNvPr id="12" name="Shape 712"/>
          <p:cNvGrpSpPr/>
          <p:nvPr/>
        </p:nvGrpSpPr>
        <p:grpSpPr>
          <a:xfrm>
            <a:off x="3334262" y="3519722"/>
            <a:ext cx="748376" cy="779756"/>
            <a:chOff x="5290150" y="1636700"/>
            <a:chExt cx="425025" cy="429875"/>
          </a:xfrm>
        </p:grpSpPr>
        <p:sp>
          <p:nvSpPr>
            <p:cNvPr id="13" name="Shape 713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0" t="0" r="0" b="0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714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0" t="0" r="0" b="0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3603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92025" y="411510"/>
            <a:ext cx="3407100" cy="439219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b="1" dirty="0" smtClean="0">
                <a:solidFill>
                  <a:srgbClr val="88398A"/>
                </a:solidFill>
              </a:rPr>
              <a:t>Base </a:t>
            </a:r>
            <a:r>
              <a:rPr lang="es-ES" b="1" dirty="0" err="1" smtClean="0">
                <a:solidFill>
                  <a:srgbClr val="88398A"/>
                </a:solidFill>
              </a:rPr>
              <a:t>graphics</a:t>
            </a:r>
            <a:endParaRPr lang="en" b="1" dirty="0">
              <a:solidFill>
                <a:srgbClr val="88398A"/>
              </a:solidFill>
            </a:endParaRPr>
          </a:p>
        </p:txBody>
      </p:sp>
      <p:sp>
        <p:nvSpPr>
          <p:cNvPr id="128" name="Shape 128"/>
          <p:cNvSpPr txBox="1">
            <a:spLocks noGrp="1"/>
          </p:cNvSpPr>
          <p:nvPr>
            <p:ph type="body" idx="2"/>
          </p:nvPr>
        </p:nvSpPr>
        <p:spPr>
          <a:xfrm>
            <a:off x="4572000" y="411510"/>
            <a:ext cx="3407099" cy="4392190"/>
          </a:xfrm>
          <a:prstGeom prst="rect">
            <a:avLst/>
          </a:prstGeom>
          <a:solidFill>
            <a:srgbClr val="88398A"/>
          </a:solidFill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b="1" dirty="0" smtClean="0">
                <a:solidFill>
                  <a:srgbClr val="FFFFFF"/>
                </a:solidFill>
              </a:rPr>
              <a:t>ggplot2</a:t>
            </a:r>
            <a:endParaRPr lang="es-ES" dirty="0">
              <a:solidFill>
                <a:srgbClr val="D3D3D3"/>
              </a:solidFill>
            </a:endParaRPr>
          </a:p>
          <a:p>
            <a:pPr marL="285750" indent="-285750"/>
            <a:endParaRPr lang="es-ES" dirty="0" smtClean="0">
              <a:solidFill>
                <a:srgbClr val="D3D3D3"/>
              </a:solidFill>
            </a:endParaRPr>
          </a:p>
          <a:p>
            <a:pPr marL="285750" indent="-285750"/>
            <a:endParaRPr lang="es-ES" dirty="0">
              <a:solidFill>
                <a:srgbClr val="D3D3D3"/>
              </a:solidFill>
            </a:endParaRPr>
          </a:p>
          <a:p>
            <a:pPr marL="285750" indent="-285750"/>
            <a:endParaRPr lang="es-ES" dirty="0" smtClean="0">
              <a:solidFill>
                <a:srgbClr val="D3D3D3"/>
              </a:solidFill>
            </a:endParaRPr>
          </a:p>
          <a:p>
            <a:pPr marL="285750" indent="-285750"/>
            <a:endParaRPr lang="es-ES" dirty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 smtClean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 smtClean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 smtClean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 smtClean="0">
              <a:solidFill>
                <a:srgbClr val="D3D3D3"/>
              </a:solidFill>
            </a:endParaRPr>
          </a:p>
          <a:p>
            <a:pPr>
              <a:buNone/>
            </a:pPr>
            <a:endParaRPr lang="es-ES" dirty="0">
              <a:solidFill>
                <a:srgbClr val="D3D3D3"/>
              </a:solidFill>
            </a:endParaRPr>
          </a:p>
          <a:p>
            <a:pPr algn="ctr">
              <a:buNone/>
            </a:pPr>
            <a:r>
              <a:rPr lang="es-ES" dirty="0" err="1" smtClean="0">
                <a:solidFill>
                  <a:srgbClr val="D3D3D3"/>
                </a:solidFill>
              </a:rPr>
              <a:t>Less</a:t>
            </a:r>
            <a:r>
              <a:rPr lang="es-ES" dirty="0" smtClean="0">
                <a:solidFill>
                  <a:srgbClr val="D3D3D3"/>
                </a:solidFill>
              </a:rPr>
              <a:t> </a:t>
            </a:r>
            <a:r>
              <a:rPr lang="es-ES" dirty="0" err="1" smtClean="0">
                <a:solidFill>
                  <a:srgbClr val="D3D3D3"/>
                </a:solidFill>
              </a:rPr>
              <a:t>verbose</a:t>
            </a:r>
            <a:r>
              <a:rPr lang="es-ES" dirty="0" smtClean="0">
                <a:solidFill>
                  <a:srgbClr val="D3D3D3"/>
                </a:solidFill>
              </a:rPr>
              <a:t> </a:t>
            </a:r>
            <a:r>
              <a:rPr lang="es-ES" dirty="0" err="1" smtClean="0">
                <a:solidFill>
                  <a:srgbClr val="D3D3D3"/>
                </a:solidFill>
              </a:rPr>
              <a:t>for</a:t>
            </a:r>
            <a:r>
              <a:rPr lang="es-ES" dirty="0" smtClean="0">
                <a:solidFill>
                  <a:srgbClr val="D3D3D3"/>
                </a:solidFill>
              </a:rPr>
              <a:t> </a:t>
            </a:r>
            <a:r>
              <a:rPr lang="es-ES" dirty="0" err="1" smtClean="0">
                <a:solidFill>
                  <a:srgbClr val="D3D3D3"/>
                </a:solidFill>
              </a:rPr>
              <a:t>complex</a:t>
            </a:r>
            <a:r>
              <a:rPr lang="es-ES" dirty="0" smtClean="0">
                <a:solidFill>
                  <a:srgbClr val="D3D3D3"/>
                </a:solidFill>
              </a:rPr>
              <a:t> </a:t>
            </a:r>
            <a:r>
              <a:rPr lang="es-ES" dirty="0" err="1" smtClean="0">
                <a:solidFill>
                  <a:srgbClr val="D3D3D3"/>
                </a:solidFill>
              </a:rPr>
              <a:t>graphs</a:t>
            </a:r>
            <a:r>
              <a:rPr lang="es-ES" dirty="0" smtClean="0">
                <a:solidFill>
                  <a:srgbClr val="D3D3D3"/>
                </a:solidFill>
              </a:rPr>
              <a:t>!</a:t>
            </a:r>
          </a:p>
          <a:p>
            <a:pPr lvl="0">
              <a:spcBef>
                <a:spcPts val="0"/>
              </a:spcBef>
              <a:buNone/>
            </a:pPr>
            <a:endParaRPr lang="en" dirty="0">
              <a:solidFill>
                <a:srgbClr val="D3D3D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268" y="881041"/>
            <a:ext cx="3052386" cy="14353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23" y="2410693"/>
            <a:ext cx="3845704" cy="21338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9013" y="906147"/>
            <a:ext cx="2933072" cy="8368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0897" y="1743007"/>
            <a:ext cx="3479004" cy="213761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09983" y="4803573"/>
            <a:ext cx="35699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 smtClean="0"/>
              <a:t>Images and code borrowed from a very nice </a:t>
            </a:r>
            <a:r>
              <a:rPr lang="en-US" sz="1000" i="1" dirty="0" smtClean="0">
                <a:hlinkClick r:id="rId7"/>
              </a:rPr>
              <a:t>Harvard tutorial</a:t>
            </a:r>
            <a:endParaRPr lang="en-US" sz="1000" i="1" dirty="0"/>
          </a:p>
        </p:txBody>
      </p:sp>
      <p:grpSp>
        <p:nvGrpSpPr>
          <p:cNvPr id="11" name="Shape 712"/>
          <p:cNvGrpSpPr/>
          <p:nvPr/>
        </p:nvGrpSpPr>
        <p:grpSpPr>
          <a:xfrm>
            <a:off x="7230723" y="3059480"/>
            <a:ext cx="748376" cy="779756"/>
            <a:chOff x="5290150" y="1636700"/>
            <a:chExt cx="425025" cy="429875"/>
          </a:xfrm>
        </p:grpSpPr>
        <p:sp>
          <p:nvSpPr>
            <p:cNvPr id="12" name="Shape 713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0" t="0" r="0" b="0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714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0" t="0" r="0" b="0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8839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444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8133946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smtClean="0"/>
              <a:t>3</a:t>
            </a:r>
            <a:r>
              <a:rPr lang="en" dirty="0" smtClean="0"/>
              <a:t>.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r>
              <a:rPr lang="es-ES" dirty="0" err="1" smtClean="0"/>
              <a:t>Grammar</a:t>
            </a:r>
            <a:r>
              <a:rPr lang="es-ES" dirty="0" smtClean="0"/>
              <a:t> of </a:t>
            </a:r>
            <a:r>
              <a:rPr lang="es-ES" dirty="0" err="1" smtClean="0"/>
              <a:t>Graphics</a:t>
            </a:r>
            <a:r>
              <a:rPr lang="es-ES" dirty="0" smtClean="0"/>
              <a:t> &amp; ggplot2</a:t>
            </a:r>
            <a:endParaRPr lang="en" dirty="0"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s-ES" dirty="0" err="1" smtClean="0"/>
              <a:t>or</a:t>
            </a:r>
            <a:r>
              <a:rPr lang="es-ES" dirty="0" smtClean="0"/>
              <a:t> “</a:t>
            </a:r>
            <a:r>
              <a:rPr lang="es-ES" dirty="0" err="1" smtClean="0"/>
              <a:t>how</a:t>
            </a:r>
            <a:r>
              <a:rPr lang="es-ES" dirty="0" smtClean="0"/>
              <a:t> to </a:t>
            </a:r>
            <a:r>
              <a:rPr lang="es-ES" dirty="0" err="1" smtClean="0"/>
              <a:t>make</a:t>
            </a:r>
            <a:r>
              <a:rPr lang="es-ES" dirty="0" smtClean="0"/>
              <a:t> </a:t>
            </a:r>
            <a:r>
              <a:rPr lang="es-ES" dirty="0" err="1" smtClean="0"/>
              <a:t>sense</a:t>
            </a:r>
            <a:r>
              <a:rPr lang="es-ES" dirty="0" smtClean="0"/>
              <a:t> </a:t>
            </a:r>
            <a:r>
              <a:rPr lang="es-ES" dirty="0" err="1" smtClean="0"/>
              <a:t>out</a:t>
            </a:r>
            <a:r>
              <a:rPr lang="es-ES" dirty="0" smtClean="0"/>
              <a:t> of </a:t>
            </a:r>
            <a:r>
              <a:rPr lang="es-ES" dirty="0" err="1" smtClean="0"/>
              <a:t>all</a:t>
            </a:r>
            <a:r>
              <a:rPr lang="es-ES" dirty="0" smtClean="0"/>
              <a:t> of </a:t>
            </a:r>
            <a:r>
              <a:rPr lang="es-ES" dirty="0" err="1" smtClean="0"/>
              <a:t>those</a:t>
            </a:r>
            <a:r>
              <a:rPr lang="es-ES" dirty="0" smtClean="0"/>
              <a:t> </a:t>
            </a:r>
            <a:r>
              <a:rPr lang="es-ES" dirty="0" err="1" smtClean="0"/>
              <a:t>layers</a:t>
            </a:r>
            <a:r>
              <a:rPr lang="es-ES" dirty="0" smtClean="0"/>
              <a:t>”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53135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4456039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/>
              <a:t>Grammar</a:t>
            </a:r>
            <a:r>
              <a:rPr lang="es-ES" dirty="0" smtClean="0"/>
              <a:t> of </a:t>
            </a:r>
            <a:r>
              <a:rPr lang="es-ES" dirty="0" err="1" smtClean="0"/>
              <a:t>graphics</a:t>
            </a:r>
            <a:r>
              <a:rPr lang="es-ES" dirty="0" smtClean="0"/>
              <a:t> &amp;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r>
              <a:rPr lang="es-ES" dirty="0" smtClean="0">
                <a:solidFill>
                  <a:srgbClr val="88398A"/>
                </a:solidFill>
              </a:rPr>
              <a:t>ggplot2</a:t>
            </a:r>
            <a:endParaRPr lang="en" dirty="0">
              <a:solidFill>
                <a:srgbClr val="88398A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3588"/>
            <a:ext cx="3672408" cy="193209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796136" y="4734825"/>
            <a:ext cx="2862063" cy="4056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1000" dirty="0" err="1">
                <a:latin typeface="Courier"/>
                <a:ea typeface="Courier"/>
                <a:cs typeface="Courier"/>
                <a:sym typeface="Courier"/>
              </a:rPr>
              <a:t>rladies_global</a:t>
            </a:r>
            <a:r>
              <a:rPr lang="en" sz="1000"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" sz="1000" dirty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</a:p>
          <a:p>
            <a:pPr lvl="0"/>
            <a:r>
              <a:rPr lang="en" sz="1000" dirty="0">
                <a:latin typeface="Courier"/>
                <a:ea typeface="Courier"/>
                <a:cs typeface="Courier"/>
                <a:sym typeface="Courier"/>
              </a:rPr>
              <a:t>  </a:t>
            </a:r>
            <a:r>
              <a:rPr lang="es-ES" sz="1000" dirty="0" err="1" smtClean="0">
                <a:latin typeface="Courier"/>
                <a:ea typeface="Courier"/>
                <a:cs typeface="Courier"/>
                <a:sym typeface="Courier"/>
              </a:rPr>
              <a:t>diagram.source</a:t>
            </a:r>
            <a:r>
              <a:rPr lang="en" sz="1000" dirty="0" smtClean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sz="1000" dirty="0" smtClean="0">
                <a:latin typeface="Courier"/>
                <a:ea typeface="Courier"/>
                <a:cs typeface="Courier"/>
                <a:sym typeface="Courier"/>
              </a:rPr>
              <a:t>city </a:t>
            </a:r>
            <a:r>
              <a:rPr lang="en" sz="1000" dirty="0">
                <a:latin typeface="Courier"/>
                <a:ea typeface="Courier"/>
                <a:cs typeface="Courier"/>
                <a:sym typeface="Courier"/>
              </a:rPr>
              <a:t>== </a:t>
            </a:r>
            <a:r>
              <a:rPr lang="en" sz="1000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’</a:t>
            </a:r>
            <a:r>
              <a:rPr lang="es-ES" sz="1000" dirty="0" err="1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Berlin</a:t>
            </a:r>
            <a:r>
              <a:rPr lang="en" sz="1000" dirty="0" smtClea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'</a:t>
            </a:r>
            <a:r>
              <a:rPr lang="en" sz="1000" dirty="0" smtClean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  <a:endParaRPr lang="en" sz="1000" dirty="0">
              <a:solidFill>
                <a:srgbClr val="687687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246" y="1920843"/>
            <a:ext cx="4723916" cy="27391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70" y="1920843"/>
            <a:ext cx="3677132" cy="196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317</Words>
  <Application>Microsoft Office PowerPoint</Application>
  <PresentationFormat>Bildschirmpräsentation (16:9)</PresentationFormat>
  <Paragraphs>83</Paragraphs>
  <Slides>16</Slides>
  <Notes>16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17" baseType="lpstr">
      <vt:lpstr>R-Ladies Template</vt:lpstr>
      <vt:lpstr>#2  Making fRiends with: ggplot2</vt:lpstr>
      <vt:lpstr>Hello!</vt:lpstr>
      <vt:lpstr>Smoothly sliding into ggplot2</vt:lpstr>
      <vt:lpstr>1. First steps</vt:lpstr>
      <vt:lpstr>2. Base Graphics vs ggplot2</vt:lpstr>
      <vt:lpstr>PowerPoint-Präsentation</vt:lpstr>
      <vt:lpstr>PowerPoint-Präsentation</vt:lpstr>
      <vt:lpstr>3. Grammar of Graphics &amp; ggplot2</vt:lpstr>
      <vt:lpstr>Grammar of graphics &amp; ggplot2</vt:lpstr>
      <vt:lpstr>PowerPoint-Präsentation</vt:lpstr>
      <vt:lpstr>4.  </vt:lpstr>
      <vt:lpstr>Dataset Inside Airbnb </vt:lpstr>
      <vt:lpstr>Some cool ggplot2s</vt:lpstr>
      <vt:lpstr>We’re Daloha, Dan, Maggie &amp; Pam</vt:lpstr>
      <vt:lpstr>Thanks!</vt:lpstr>
      <vt:lpstr>Now let’s go for cookies &amp; beer!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Pam</dc:creator>
  <cp:lastModifiedBy>pamela.matias</cp:lastModifiedBy>
  <cp:revision>36</cp:revision>
  <cp:lastPrinted>2017-06-21T18:04:04Z</cp:lastPrinted>
  <dcterms:modified xsi:type="dcterms:W3CDTF">2018-03-09T09:33:28Z</dcterms:modified>
</cp:coreProperties>
</file>